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70" r:id="rId2"/>
    <p:sldId id="257" r:id="rId3"/>
    <p:sldId id="267" r:id="rId4"/>
    <p:sldId id="268" r:id="rId5"/>
    <p:sldId id="258" r:id="rId6"/>
    <p:sldId id="273" r:id="rId7"/>
    <p:sldId id="259" r:id="rId8"/>
    <p:sldId id="260" r:id="rId9"/>
    <p:sldId id="261" r:id="rId10"/>
    <p:sldId id="262" r:id="rId11"/>
    <p:sldId id="263" r:id="rId12"/>
    <p:sldId id="264" r:id="rId13"/>
    <p:sldId id="271" r:id="rId14"/>
  </p:sldIdLst>
  <p:sldSz cx="9144000" cy="5143500" type="screen16x9"/>
  <p:notesSz cx="5143500" cy="9144000"/>
  <p:embeddedFontLst>
    <p:embeddedFont>
      <p:font typeface="Raleway" panose="020B0604020202020204" charset="0"/>
      <p:regular r:id="rId16"/>
    </p:embeddedFont>
    <p:embeddedFont>
      <p:font typeface="Roboto Bold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Roboto" panose="020B0604020202020204" charset="0"/>
      <p:regular r:id="rId2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18A8"/>
    <a:srgbClr val="4DB6BB"/>
    <a:srgbClr val="ECC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3" d="100"/>
          <a:sy n="103" d="100"/>
        </p:scale>
        <p:origin x="-342" y="2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658F5-B6A3-49A7-B161-313D1A35684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E54E6-9FB1-490E-9C40-0D883BDC4E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1817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=""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5979091" y="0"/>
            <a:ext cx="2143125" cy="51435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3489949" y="0"/>
            <a:ext cx="104950" cy="51435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25594" y="4835129"/>
            <a:ext cx="1938638" cy="2738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rtl="0"/>
            <a:fld id="{C3F388D4-15DF-446A-91AA-72876CD4830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2960" y="4835129"/>
            <a:ext cx="3634741" cy="2738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1752" y="4835129"/>
            <a:ext cx="585008" cy="273844"/>
          </a:xfrm>
          <a:prstGeom prst="rect">
            <a:avLst/>
          </a:prstGeom>
        </p:spPr>
        <p:txBody>
          <a:bodyPr lIns="68580" tIns="34290" rIns="68580" bIns="34290"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972050" y="569214"/>
            <a:ext cx="3394710" cy="2420636"/>
          </a:xfrm>
          <a:prstGeom prst="rect">
            <a:avLst/>
          </a:prstGeom>
        </p:spPr>
        <p:txBody>
          <a:bodyPr lIns="68580" tIns="34290" rIns="68580" bIns="34290" rtlCol="0" anchor="b">
            <a:normAutofit/>
          </a:bodyPr>
          <a:lstStyle>
            <a:lvl1pPr algn="l">
              <a:lnSpc>
                <a:spcPct val="90000"/>
              </a:lnSpc>
              <a:defRPr sz="4500" b="1" spc="-38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74128" y="3381375"/>
            <a:ext cx="3394710" cy="959739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>
            <a:lvl1pPr marL="0" indent="0" algn="l">
              <a:buNone/>
              <a:defRPr sz="1800" b="1" cap="all" spc="150" baseline="0">
                <a:solidFill>
                  <a:srgbClr val="9CCEC7"/>
                </a:solidFill>
                <a:latin typeface="+mn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=""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3432870" y="2881"/>
            <a:ext cx="104950" cy="51435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=""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435" y="0"/>
            <a:ext cx="36003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436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3.svg"/><Relationship Id="rId3" Type="http://schemas.openxmlformats.org/officeDocument/2006/relationships/image" Target="../media/image13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3-3.svg"/><Relationship Id="rId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14.png"/><Relationship Id="rId9" Type="http://schemas.openxmlformats.org/officeDocument/2006/relationships/image" Target="../media/image-3-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jpeg"/><Relationship Id="rId7" Type="http://schemas.openxmlformats.org/officeDocument/2006/relationships/image" Target="../media/image-7-5.sv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-7-9.svg"/><Relationship Id="rId5" Type="http://schemas.openxmlformats.org/officeDocument/2006/relationships/image" Target="../media/image-7-3.sv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-7-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=""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3090" y="716995"/>
            <a:ext cx="5098473" cy="1850713"/>
          </a:xfrm>
        </p:spPr>
        <p:txBody>
          <a:bodyPr>
            <a:normAutofit fontScale="90000"/>
          </a:bodyPr>
          <a:lstStyle/>
          <a:p>
            <a:r>
              <a:rPr lang="en-US" sz="4000" dirty="0" err="1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Endoscopia</a:t>
            </a:r>
            <a:r>
              <a:rPr lang="en-US" sz="4000" dirty="0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 </a:t>
            </a:r>
            <a:r>
              <a:rPr lang="en-US" sz="4000" dirty="0" err="1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Bariatrica</a:t>
            </a:r>
            <a:r>
              <a:rPr lang="en-US" sz="4000" dirty="0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: </a:t>
            </a:r>
            <a:r>
              <a:rPr lang="en-US" sz="4000" dirty="0" err="1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Linee</a:t>
            </a:r>
            <a:r>
              <a:rPr lang="en-US" sz="4000" dirty="0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 </a:t>
            </a:r>
            <a:r>
              <a:rPr lang="en-US" sz="4000" dirty="0" err="1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Guida</a:t>
            </a:r>
            <a:r>
              <a:rPr lang="en-US" sz="4000" dirty="0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 e </a:t>
            </a:r>
            <a:r>
              <a:rPr lang="en-US" sz="4000" dirty="0" err="1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Scelta</a:t>
            </a:r>
            <a:r>
              <a:rPr lang="en-US" sz="4000" dirty="0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 del </a:t>
            </a:r>
            <a:r>
              <a:rPr lang="en-US" sz="4000" dirty="0" err="1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Paziente</a:t>
            </a:r>
            <a:r>
              <a:rPr lang="en-US" sz="4000" dirty="0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 </a:t>
            </a:r>
            <a:r>
              <a:rPr lang="en-US" sz="4000" dirty="0" err="1" smtClean="0">
                <a:solidFill>
                  <a:srgbClr val="2918A8"/>
                </a:solidFill>
                <a:ea typeface="Raleway" pitchFamily="34" charset="-122"/>
                <a:cs typeface="Raleway" pitchFamily="34" charset="-120"/>
              </a:rPr>
              <a:t>Corretto</a:t>
            </a:r>
            <a:r>
              <a:rPr lang="en-US" sz="4800" dirty="0" smtClean="0">
                <a:solidFill>
                  <a:srgbClr val="2918A8"/>
                </a:solidFill>
              </a:rPr>
              <a:t/>
            </a:r>
            <a:br>
              <a:rPr lang="en-US" sz="4800" dirty="0" smtClean="0">
                <a:solidFill>
                  <a:srgbClr val="2918A8"/>
                </a:solidFill>
              </a:rPr>
            </a:br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3833090" y="2253673"/>
            <a:ext cx="44242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Dott.ssa Chiara </a:t>
            </a:r>
            <a:r>
              <a:rPr lang="it-IT" sz="1400" b="1" dirty="0" err="1"/>
              <a:t>Tordin</a:t>
            </a:r>
            <a:endParaRPr lang="it-IT" sz="1400" b="1" dirty="0"/>
          </a:p>
          <a:p>
            <a:r>
              <a:rPr lang="it-IT" sz="1400" b="1" dirty="0"/>
              <a:t>U.O. Chirurgia Generale ed Endoscopia Chirurgica</a:t>
            </a:r>
          </a:p>
          <a:p>
            <a:r>
              <a:rPr lang="it-IT" sz="1400" b="1" dirty="0"/>
              <a:t>Casa di Cura Madonna della Salute – Porto Viro (RO)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52" y="3438670"/>
            <a:ext cx="1743075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345" y="4038745"/>
            <a:ext cx="1573213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19" y="4146455"/>
            <a:ext cx="1320799" cy="520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492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534" y="-746936"/>
            <a:ext cx="3626466" cy="54396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801663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Il Carico Globale dell'Obesità</a:t>
            </a:r>
            <a:endParaRPr lang="en-US" sz="2750" b="1" dirty="0"/>
          </a:p>
        </p:txBody>
      </p:sp>
      <p:sp>
        <p:nvSpPr>
          <p:cNvPr id="4" name="Text 1"/>
          <p:cNvSpPr/>
          <p:nvPr/>
        </p:nvSpPr>
        <p:spPr>
          <a:xfrm>
            <a:off x="496119" y="1244650"/>
            <a:ext cx="227275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496119" y="1889596"/>
            <a:ext cx="227275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96119" y="2196108"/>
            <a:ext cx="22727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2946053" y="1244650"/>
            <a:ext cx="2272829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endParaRPr lang="en-US" sz="3650" dirty="0"/>
          </a:p>
        </p:txBody>
      </p:sp>
      <p:sp>
        <p:nvSpPr>
          <p:cNvPr id="8" name="Text 5"/>
          <p:cNvSpPr/>
          <p:nvPr/>
        </p:nvSpPr>
        <p:spPr>
          <a:xfrm>
            <a:off x="2946053" y="1889596"/>
            <a:ext cx="2272829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2946053" y="2417564"/>
            <a:ext cx="2272829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721048" y="2998738"/>
            <a:ext cx="2272829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endParaRPr lang="en-US" sz="3650" dirty="0"/>
          </a:p>
        </p:txBody>
      </p:sp>
      <p:sp>
        <p:nvSpPr>
          <p:cNvPr id="11" name="Text 8"/>
          <p:cNvSpPr/>
          <p:nvPr/>
        </p:nvSpPr>
        <p:spPr>
          <a:xfrm>
            <a:off x="1721048" y="3643685"/>
            <a:ext cx="2272829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1721048" y="4171652"/>
            <a:ext cx="227282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197389" y="1710590"/>
            <a:ext cx="53201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/>
              <a:t>Oltre 890 milioni di persone obese nel mondo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/>
              <a:t>La maggior parte affetta da obesità severa (BMI&gt;35 o BMI&gt;30 + 1 severe </a:t>
            </a:r>
            <a:r>
              <a:rPr lang="it-IT" dirty="0" err="1" smtClean="0"/>
              <a:t>health</a:t>
            </a:r>
            <a:r>
              <a:rPr lang="it-IT" dirty="0" smtClean="0"/>
              <a:t> </a:t>
            </a:r>
            <a:r>
              <a:rPr lang="it-IT" dirty="0" err="1" smtClean="0"/>
              <a:t>issue</a:t>
            </a:r>
            <a:r>
              <a:rPr lang="it-IT" dirty="0" smtClean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dirty="0"/>
          </a:p>
          <a:p>
            <a:pPr algn="just"/>
            <a:r>
              <a:rPr lang="it-IT" dirty="0" smtClean="0"/>
              <a:t>                              </a:t>
            </a:r>
            <a:endParaRPr lang="it-IT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11" y="3191629"/>
            <a:ext cx="9149811" cy="178789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95140" y="701962"/>
            <a:ext cx="47700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/>
              <a:t>Il Carico Globale dell'Obesità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149" y="-826221"/>
            <a:ext cx="3978851" cy="5975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494144" y="150278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Meno dell’1% di questi pazienti accede ogni anno alla chirurgia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72" y="2392651"/>
            <a:ext cx="5591975" cy="175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86" y="4354550"/>
            <a:ext cx="1912614" cy="714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2835563" y="4449983"/>
            <a:ext cx="63730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EBTS nascono per colmare questo </a:t>
            </a:r>
            <a:r>
              <a:rPr lang="it-IT" sz="2800" dirty="0" smtClean="0"/>
              <a:t>gap!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61658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49" y="681348"/>
            <a:ext cx="5939005" cy="31324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tangolo 1"/>
          <p:cNvSpPr/>
          <p:nvPr/>
        </p:nvSpPr>
        <p:spPr>
          <a:xfrm>
            <a:off x="707155" y="158129"/>
            <a:ext cx="19415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/>
              <a:t>Quali EBTS?</a:t>
            </a:r>
            <a:endParaRPr lang="it-IT" sz="2800" b="1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98179"/>
            <a:ext cx="9182100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195" y="1847273"/>
            <a:ext cx="1664175" cy="1824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438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7" y="578818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Perché l'Endoscopia Bariatrica?</a:t>
            </a:r>
            <a:endParaRPr lang="en-US" sz="275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8" y="1251712"/>
            <a:ext cx="2628230" cy="262823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4988" y="1177041"/>
            <a:ext cx="1631305" cy="25409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  <p:sp>
        <p:nvSpPr>
          <p:cNvPr id="5" name="Text 1"/>
          <p:cNvSpPr/>
          <p:nvPr/>
        </p:nvSpPr>
        <p:spPr>
          <a:xfrm>
            <a:off x="3711997" y="1474664"/>
            <a:ext cx="123348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ea typeface="Raleway" pitchFamily="34" charset="-122"/>
                <a:cs typeface="Raleway" pitchFamily="34" charset="-120"/>
              </a:rPr>
              <a:t>Meno invasiva</a:t>
            </a:r>
            <a:endParaRPr lang="en-US" sz="1350" b="1" dirty="0"/>
          </a:p>
        </p:txBody>
      </p:sp>
      <p:sp>
        <p:nvSpPr>
          <p:cNvPr id="6" name="Text 2"/>
          <p:cNvSpPr/>
          <p:nvPr/>
        </p:nvSpPr>
        <p:spPr>
          <a:xfrm>
            <a:off x="3711997" y="1759888"/>
            <a:ext cx="123348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b="1" dirty="0">
                <a:ea typeface="Roboto" pitchFamily="34" charset="-122"/>
                <a:cs typeface="Roboto" pitchFamily="34" charset="-120"/>
              </a:rPr>
              <a:t>Maggiore accessibilità rispetto alla chirurgia tradizionale, con profilo di sicurezza favorevole.</a:t>
            </a:r>
            <a:endParaRPr lang="en-US" sz="1200" b="1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8050" y="1186043"/>
            <a:ext cx="1631379" cy="2540904"/>
          </a:xfrm>
          <a:prstGeom prst="rect">
            <a:avLst/>
          </a:prstGeom>
          <a:solidFill>
            <a:srgbClr val="ECC880"/>
          </a:solidFill>
        </p:spPr>
      </p:pic>
      <p:sp>
        <p:nvSpPr>
          <p:cNvPr id="8" name="Text 3"/>
          <p:cNvSpPr/>
          <p:nvPr/>
        </p:nvSpPr>
        <p:spPr>
          <a:xfrm>
            <a:off x="5485061" y="1468314"/>
            <a:ext cx="1233562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ea typeface="Raleway" pitchFamily="34" charset="-122"/>
                <a:cs typeface="Raleway" pitchFamily="34" charset="-120"/>
              </a:rPr>
              <a:t>Efficacia intermedia</a:t>
            </a:r>
            <a:endParaRPr lang="en-US" sz="1350" b="1" dirty="0"/>
          </a:p>
        </p:txBody>
      </p:sp>
      <p:sp>
        <p:nvSpPr>
          <p:cNvPr id="9" name="Text 4"/>
          <p:cNvSpPr/>
          <p:nvPr/>
        </p:nvSpPr>
        <p:spPr>
          <a:xfrm>
            <a:off x="5485061" y="2031208"/>
            <a:ext cx="1233562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b="1" dirty="0">
                <a:ea typeface="Roboto" pitchFamily="34" charset="-122"/>
                <a:cs typeface="Roboto" pitchFamily="34" charset="-120"/>
              </a:rPr>
              <a:t>Posizionata tra terapia medica e chirurgia bariatrica nel continuum terapeutico.</a:t>
            </a:r>
            <a:endParaRPr lang="en-US" sz="1200" b="1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16503" y="1213517"/>
            <a:ext cx="1631379" cy="2540904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11" name="Text 5"/>
          <p:cNvSpPr/>
          <p:nvPr/>
        </p:nvSpPr>
        <p:spPr>
          <a:xfrm>
            <a:off x="7215411" y="1477550"/>
            <a:ext cx="123356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ea typeface="Raleway" pitchFamily="34" charset="-122"/>
                <a:cs typeface="Raleway" pitchFamily="34" charset="-120"/>
              </a:rPr>
              <a:t>Reversibilità</a:t>
            </a:r>
            <a:endParaRPr lang="en-US" sz="1350" b="1" dirty="0"/>
          </a:p>
        </p:txBody>
      </p:sp>
      <p:sp>
        <p:nvSpPr>
          <p:cNvPr id="12" name="Text 6"/>
          <p:cNvSpPr/>
          <p:nvPr/>
        </p:nvSpPr>
        <p:spPr>
          <a:xfrm>
            <a:off x="7258199" y="1911227"/>
            <a:ext cx="1233562" cy="1360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b="1" dirty="0">
                <a:ea typeface="Roboto" pitchFamily="34" charset="-122"/>
                <a:cs typeface="Roboto" pitchFamily="34" charset="-120"/>
              </a:rPr>
              <a:t>Alcune procedure consentono reversibilità e minori complicanze perioperatorie.</a:t>
            </a:r>
            <a:endParaRPr lang="en-US" sz="1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7" y="3802207"/>
            <a:ext cx="8286750" cy="1143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35685" y="548878"/>
            <a:ext cx="4712197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 smtClean="0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Chi </a:t>
            </a:r>
            <a:r>
              <a:rPr lang="en-US" sz="2750" b="1" dirty="0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Beneficia </a:t>
            </a:r>
            <a:r>
              <a:rPr lang="en-US" sz="2750" b="1" dirty="0" err="1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dell'Approccio</a:t>
            </a:r>
            <a:r>
              <a:rPr lang="en-US" sz="2750" b="1" dirty="0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 </a:t>
            </a:r>
            <a:r>
              <a:rPr lang="en-US" sz="2750" b="1" dirty="0" err="1" smtClean="0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Endoscopico</a:t>
            </a:r>
            <a:r>
              <a:rPr lang="en-US" sz="2750" b="1" dirty="0" smtClean="0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?</a:t>
            </a:r>
            <a:endParaRPr lang="en-US" sz="275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618" y="757382"/>
            <a:ext cx="3370887" cy="33708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35685" y="1935584"/>
            <a:ext cx="203946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b="1" dirty="0">
                <a:ea typeface="Raleway" pitchFamily="34" charset="-122"/>
                <a:cs typeface="Raleway" pitchFamily="34" charset="-120"/>
              </a:rPr>
              <a:t>Rifiuto della chirurgia</a:t>
            </a:r>
            <a:endParaRPr lang="en-US" sz="1600" b="1" dirty="0"/>
          </a:p>
        </p:txBody>
      </p:sp>
      <p:sp>
        <p:nvSpPr>
          <p:cNvPr id="5" name="Text 2"/>
          <p:cNvSpPr/>
          <p:nvPr/>
        </p:nvSpPr>
        <p:spPr>
          <a:xfrm>
            <a:off x="3935685" y="2298799"/>
            <a:ext cx="203946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ea typeface="Roboto" pitchFamily="34" charset="-122"/>
                <a:cs typeface="Roboto" pitchFamily="34" charset="-120"/>
              </a:rPr>
              <a:t>Pazienti con obesità che non accettano o temono un intervento chirurgico tradizionale.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613029" y="1935584"/>
            <a:ext cx="203954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b="1" dirty="0">
                <a:ea typeface="Raleway" pitchFamily="34" charset="-122"/>
                <a:cs typeface="Raleway" pitchFamily="34" charset="-120"/>
              </a:rPr>
              <a:t>Non idoneità chirurgica</a:t>
            </a:r>
            <a:endParaRPr lang="en-US" sz="1600" b="1" dirty="0"/>
          </a:p>
        </p:txBody>
      </p:sp>
      <p:sp>
        <p:nvSpPr>
          <p:cNvPr id="7" name="Text 4"/>
          <p:cNvSpPr/>
          <p:nvPr/>
        </p:nvSpPr>
        <p:spPr>
          <a:xfrm>
            <a:off x="6613029" y="2298799"/>
            <a:ext cx="2039541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00" dirty="0">
                <a:ea typeface="Roboto" pitchFamily="34" charset="-122"/>
                <a:cs typeface="Roboto" pitchFamily="34" charset="-120"/>
              </a:rPr>
              <a:t>Candidati con rischio operatorio elevato o controindicazioni anestesiologiche significative</a:t>
            </a: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3935685" y="3538240"/>
            <a:ext cx="471688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b="1" dirty="0">
                <a:ea typeface="Raleway" pitchFamily="34" charset="-122"/>
                <a:cs typeface="Raleway" pitchFamily="34" charset="-120"/>
              </a:rPr>
              <a:t>Preferenza minimamente invasiva</a:t>
            </a:r>
            <a:endParaRPr lang="en-US" sz="1600" b="1" dirty="0"/>
          </a:p>
        </p:txBody>
      </p:sp>
      <p:sp>
        <p:nvSpPr>
          <p:cNvPr id="9" name="Text 6"/>
          <p:cNvSpPr/>
          <p:nvPr/>
        </p:nvSpPr>
        <p:spPr>
          <a:xfrm>
            <a:off x="3935685" y="3901455"/>
            <a:ext cx="471688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ea typeface="Roboto" pitchFamily="34" charset="-122"/>
                <a:cs typeface="Roboto" pitchFamily="34" charset="-120"/>
              </a:rPr>
              <a:t>Forte preferenza del paziente per un approccio a minore invasività con recupero rapido</a:t>
            </a: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84301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85282" y="568349"/>
            <a:ext cx="789831" cy="215354"/>
          </a:xfrm>
          <a:prstGeom prst="roundRect">
            <a:avLst>
              <a:gd name="adj" fmla="val 22119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496119" y="610840"/>
            <a:ext cx="1076920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ea typeface="Roboto" pitchFamily="34" charset="-122"/>
                <a:cs typeface="Roboto" pitchFamily="34" charset="-120"/>
              </a:rPr>
              <a:t>CAPITOLO </a:t>
            </a: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96119" y="167853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750" b="1" dirty="0">
                <a:ea typeface="Raleway" pitchFamily="34" charset="-122"/>
                <a:cs typeface="Raleway" pitchFamily="34" charset="-120"/>
              </a:rPr>
              <a:t>Criteri di Selezione del Paziente</a:t>
            </a:r>
            <a:endParaRPr lang="en-US" sz="2750" b="1" dirty="0"/>
          </a:p>
        </p:txBody>
      </p:sp>
      <p:sp>
        <p:nvSpPr>
          <p:cNvPr id="6" name="Text 3"/>
          <p:cNvSpPr/>
          <p:nvPr/>
        </p:nvSpPr>
        <p:spPr>
          <a:xfrm>
            <a:off x="496119" y="827013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ea typeface="Roboto" pitchFamily="34" charset="-122"/>
                <a:cs typeface="Roboto" pitchFamily="34" charset="-120"/>
              </a:rPr>
              <a:t>Identificare il candidato ideale è il primo passo verso un trattamento efficace e sicuro.</a:t>
            </a:r>
            <a:endParaRPr lang="en-US" sz="11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81172" y="1289877"/>
            <a:ext cx="4722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Grado di obesità?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Patologie obesità correlate?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Terapia primaria o Bridge to </a:t>
            </a:r>
            <a:r>
              <a:rPr lang="it-IT" sz="1600" dirty="0" err="1" smtClean="0"/>
              <a:t>Surgery</a:t>
            </a:r>
            <a:r>
              <a:rPr lang="it-IT" sz="1600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Fallimento </a:t>
            </a:r>
            <a:r>
              <a:rPr lang="it-IT" sz="1600" dirty="0" err="1" smtClean="0"/>
              <a:t>Lifestile</a:t>
            </a:r>
            <a:r>
              <a:rPr lang="it-IT" sz="1600" dirty="0" smtClean="0"/>
              <a:t> </a:t>
            </a:r>
            <a:r>
              <a:rPr lang="it-IT" sz="1600" dirty="0" err="1" smtClean="0"/>
              <a:t>Modification</a:t>
            </a:r>
            <a:r>
              <a:rPr lang="it-IT" sz="1600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Fattori anatomici e fisiologici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Pregresse terapie </a:t>
            </a:r>
            <a:r>
              <a:rPr lang="it-IT" sz="1600" dirty="0" err="1" smtClean="0"/>
              <a:t>bariatriche</a:t>
            </a:r>
            <a:r>
              <a:rPr lang="it-IT" sz="1600" dirty="0" smtClean="0"/>
              <a:t>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5" y="2876278"/>
            <a:ext cx="6172200" cy="9715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799" y="3932550"/>
            <a:ext cx="6069201" cy="106591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19" y="3940465"/>
            <a:ext cx="1603230" cy="120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394517" y="317728"/>
            <a:ext cx="8156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Linee Guida: quali raccomandazioni?</a:t>
            </a:r>
            <a:endParaRPr lang="it-IT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648" y="840947"/>
            <a:ext cx="6619176" cy="3178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66254" y="3832335"/>
            <a:ext cx="8829964" cy="120032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t-IT" dirty="0"/>
              <a:t>Indicazione primaria:</a:t>
            </a:r>
          </a:p>
          <a:p>
            <a:r>
              <a:rPr lang="it-IT" dirty="0"/>
              <a:t>Le linee guida ASGE-ESGE raccomandano le terapie endoscopiche </a:t>
            </a:r>
            <a:r>
              <a:rPr lang="it-IT" dirty="0" err="1"/>
              <a:t>bariatriche</a:t>
            </a:r>
            <a:r>
              <a:rPr lang="it-IT" dirty="0"/>
              <a:t> e metaboliche in aggiunta alle modifiche dello stile di vita (</a:t>
            </a:r>
            <a:r>
              <a:rPr lang="it-IT" dirty="0" err="1"/>
              <a:t>lifestyle</a:t>
            </a:r>
            <a:r>
              <a:rPr lang="it-IT" dirty="0"/>
              <a:t> </a:t>
            </a:r>
            <a:r>
              <a:rPr lang="it-IT" dirty="0" err="1"/>
              <a:t>modification</a:t>
            </a:r>
            <a:r>
              <a:rPr lang="it-IT" dirty="0"/>
              <a:t>, LM) nei pazienti adulti con BMI ≥30 kg/m²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8" y="345527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BMI 27.0–29.9 kg/m² con Comorbidità</a:t>
            </a:r>
            <a:endParaRPr lang="en-US" sz="2750" b="1" dirty="0"/>
          </a:p>
        </p:txBody>
      </p:sp>
      <p:sp>
        <p:nvSpPr>
          <p:cNvPr id="3" name="Shape 1"/>
          <p:cNvSpPr/>
          <p:nvPr/>
        </p:nvSpPr>
        <p:spPr>
          <a:xfrm>
            <a:off x="496117" y="1015622"/>
            <a:ext cx="4004965" cy="1053182"/>
          </a:xfrm>
          <a:prstGeom prst="roundRect">
            <a:avLst>
              <a:gd name="adj" fmla="val 5654"/>
            </a:avLst>
          </a:prstGeom>
          <a:solidFill>
            <a:srgbClr val="F9E4A0"/>
          </a:solidFill>
          <a:ln w="4763">
            <a:solidFill>
              <a:srgbClr val="DFCA8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96119" y="1014597"/>
            <a:ext cx="37119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2638" y="1245921"/>
            <a:ext cx="371192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b="1" dirty="0" smtClean="0">
                <a:ea typeface="Roboto" pitchFamily="34" charset="-122"/>
                <a:cs typeface="Roboto" pitchFamily="34" charset="-120"/>
              </a:rPr>
              <a:t>BMI 27.0–29.9 </a:t>
            </a:r>
            <a:r>
              <a:rPr lang="en-US" b="1" dirty="0">
                <a:ea typeface="Roboto" pitchFamily="34" charset="-122"/>
                <a:cs typeface="Roboto" pitchFamily="34" charset="-120"/>
              </a:rPr>
              <a:t>kg/m² </a:t>
            </a:r>
            <a:r>
              <a:rPr lang="en-US" sz="1400" dirty="0">
                <a:solidFill>
                  <a:srgbClr val="000000"/>
                </a:solidFill>
                <a:ea typeface="Roboto" pitchFamily="34" charset="-122"/>
                <a:cs typeface="Roboto" pitchFamily="34" charset="-120"/>
              </a:rPr>
              <a:t>(sovrappeso)</a:t>
            </a:r>
            <a:endParaRPr lang="en-US" sz="14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000000"/>
                </a:solidFill>
                <a:ea typeface="Roboto" pitchFamily="34" charset="-122"/>
                <a:cs typeface="Roboto" pitchFamily="34" charset="-120"/>
              </a:rPr>
              <a:t>con almeno </a:t>
            </a:r>
            <a:r>
              <a:rPr lang="en-US" sz="1600" b="1" dirty="0">
                <a:solidFill>
                  <a:srgbClr val="000000"/>
                </a:solidFill>
                <a:ea typeface="Roboto Bold" pitchFamily="34" charset="-122"/>
                <a:cs typeface="Roboto Bold" pitchFamily="34" charset="-120"/>
              </a:rPr>
              <a:t>1 comorbidità</a:t>
            </a:r>
            <a:r>
              <a:rPr lang="en-US" sz="1600" dirty="0">
                <a:solidFill>
                  <a:srgbClr val="000000"/>
                </a:solidFill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dirty="0">
                <a:solidFill>
                  <a:srgbClr val="000000"/>
                </a:solidFill>
                <a:ea typeface="Roboto" pitchFamily="34" charset="-122"/>
                <a:cs typeface="Roboto" pitchFamily="34" charset="-120"/>
              </a:rPr>
              <a:t>correlata all'obesità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642842" y="1014597"/>
            <a:ext cx="4005039" cy="1053182"/>
          </a:xfrm>
          <a:prstGeom prst="roundRect">
            <a:avLst>
              <a:gd name="adj" fmla="val 5654"/>
            </a:avLst>
          </a:prstGeom>
          <a:solidFill>
            <a:srgbClr val="F4A89A"/>
          </a:solidFill>
          <a:ln w="4763">
            <a:solidFill>
              <a:srgbClr val="DA8E8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89362" y="1125325"/>
            <a:ext cx="37119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000000"/>
                </a:solidFill>
                <a:ea typeface="Raleway" pitchFamily="34" charset="-122"/>
                <a:cs typeface="Raleway" pitchFamily="34" charset="-120"/>
              </a:rPr>
              <a:t>Diabete Tipo 2</a:t>
            </a:r>
            <a:endParaRPr lang="en-US" b="1" dirty="0"/>
          </a:p>
        </p:txBody>
      </p:sp>
      <p:sp>
        <p:nvSpPr>
          <p:cNvPr id="8" name="Text 6"/>
          <p:cNvSpPr/>
          <p:nvPr/>
        </p:nvSpPr>
        <p:spPr>
          <a:xfrm>
            <a:off x="4789359" y="1472735"/>
            <a:ext cx="371199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ea typeface="Roboto" pitchFamily="34" charset="-122"/>
                <a:cs typeface="Roboto" pitchFamily="34" charset="-120"/>
              </a:rPr>
              <a:t>Iperglicemia non controllata con terapia medica ottimizzata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96116" y="2320677"/>
            <a:ext cx="4004965" cy="1053182"/>
          </a:xfrm>
          <a:prstGeom prst="roundRect">
            <a:avLst>
              <a:gd name="adj" fmla="val 5654"/>
            </a:avLst>
          </a:prstGeom>
          <a:solidFill>
            <a:srgbClr val="F4A89A"/>
          </a:solidFill>
          <a:ln w="4763">
            <a:solidFill>
              <a:srgbClr val="DA8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2640" y="2468912"/>
            <a:ext cx="37119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ea typeface="Raleway" pitchFamily="34" charset="-122"/>
                <a:cs typeface="Raleway" pitchFamily="34" charset="-120"/>
              </a:rPr>
              <a:t>Ipertensione</a:t>
            </a:r>
            <a:endParaRPr lang="en-US" b="1" dirty="0"/>
          </a:p>
        </p:txBody>
      </p:sp>
      <p:sp>
        <p:nvSpPr>
          <p:cNvPr id="11" name="Text 9"/>
          <p:cNvSpPr/>
          <p:nvPr/>
        </p:nvSpPr>
        <p:spPr>
          <a:xfrm>
            <a:off x="642637" y="2698775"/>
            <a:ext cx="371192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ea typeface="Roboto" pitchFamily="34" charset="-122"/>
                <a:cs typeface="Roboto" pitchFamily="34" charset="-120"/>
              </a:rPr>
              <a:t>Pressione arteriosa non compensata nonostante farmacoterapia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642839" y="2320677"/>
            <a:ext cx="4005039" cy="1053182"/>
          </a:xfrm>
          <a:prstGeom prst="roundRect">
            <a:avLst>
              <a:gd name="adj" fmla="val 5654"/>
            </a:avLst>
          </a:prstGeom>
          <a:solidFill>
            <a:srgbClr val="F4A89A"/>
          </a:solidFill>
          <a:ln w="4763">
            <a:solidFill>
              <a:srgbClr val="DA8E8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89361" y="2468912"/>
            <a:ext cx="37119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ea typeface="Raleway" pitchFamily="34" charset="-122"/>
                <a:cs typeface="Raleway" pitchFamily="34" charset="-120"/>
              </a:rPr>
              <a:t>Dislipidemia / OSAS</a:t>
            </a:r>
            <a:endParaRPr lang="en-US" b="1" dirty="0"/>
          </a:p>
        </p:txBody>
      </p:sp>
      <p:sp>
        <p:nvSpPr>
          <p:cNvPr id="14" name="Text 12"/>
          <p:cNvSpPr/>
          <p:nvPr/>
        </p:nvSpPr>
        <p:spPr>
          <a:xfrm>
            <a:off x="4789363" y="2701243"/>
            <a:ext cx="371199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ea typeface="Roboto" pitchFamily="34" charset="-122"/>
                <a:cs typeface="Roboto" pitchFamily="34" charset="-120"/>
              </a:rPr>
              <a:t>Alterazioni lipidiche o sindrome delle apnee ostruttive del sonno</a:t>
            </a:r>
            <a:endParaRPr lang="en-US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58" y="3740726"/>
            <a:ext cx="8488481" cy="2608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516657"/>
            <a:ext cx="4722763" cy="802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Comorbidità Metaboliche Chiave</a:t>
            </a:r>
            <a:endParaRPr lang="en-US" sz="2400" b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33187" y="1191108"/>
            <a:ext cx="256952" cy="25695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327550" y="1219237"/>
            <a:ext cx="4320332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ea typeface="Raleway" pitchFamily="34" charset="-122"/>
                <a:cs typeface="Raleway" pitchFamily="34" charset="-120"/>
              </a:rPr>
              <a:t>Diabete Mellito Tipo 2</a:t>
            </a:r>
            <a:endParaRPr lang="en-US" sz="1250" b="1" dirty="0"/>
          </a:p>
        </p:txBody>
      </p:sp>
      <p:sp>
        <p:nvSpPr>
          <p:cNvPr id="6" name="Text 2"/>
          <p:cNvSpPr/>
          <p:nvPr/>
        </p:nvSpPr>
        <p:spPr>
          <a:xfrm>
            <a:off x="4351795" y="1408566"/>
            <a:ext cx="4320332" cy="4916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50" dirty="0">
                <a:ea typeface="Roboto" pitchFamily="34" charset="-122"/>
                <a:cs typeface="Roboto" pitchFamily="34" charset="-120"/>
              </a:rPr>
              <a:t>Miglioramento glicemico significativo con perdita di peso ≥5%. Riduzione HbA1c e fabbisogno farmacologico</a:t>
            </a: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58558" y="1874144"/>
            <a:ext cx="256952" cy="2569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351795" y="1885471"/>
            <a:ext cx="4320332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ea typeface="Raleway" pitchFamily="34" charset="-122"/>
                <a:cs typeface="Raleway" pitchFamily="34" charset="-120"/>
              </a:rPr>
              <a:t>Ipertensione Arteriosa</a:t>
            </a:r>
            <a:endParaRPr lang="en-US" sz="1250" b="1" dirty="0"/>
          </a:p>
        </p:txBody>
      </p:sp>
      <p:sp>
        <p:nvSpPr>
          <p:cNvPr id="9" name="Text 4"/>
          <p:cNvSpPr/>
          <p:nvPr/>
        </p:nvSpPr>
        <p:spPr>
          <a:xfrm>
            <a:off x="4327550" y="2086166"/>
            <a:ext cx="4320332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50" dirty="0">
                <a:ea typeface="Roboto" pitchFamily="34" charset="-122"/>
                <a:cs typeface="Roboto" pitchFamily="34" charset="-120"/>
              </a:rPr>
              <a:t>Riduzione pressoria clinicamente rilevante associata al calo ponderale sostenuto.</a:t>
            </a:r>
            <a:endParaRPr lang="en-US" sz="10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73189" y="2448971"/>
            <a:ext cx="256952" cy="25695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327550" y="2505228"/>
            <a:ext cx="4320332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ea typeface="Raleway" pitchFamily="34" charset="-122"/>
                <a:cs typeface="Raleway" pitchFamily="34" charset="-120"/>
              </a:rPr>
              <a:t>Dislipidemia</a:t>
            </a:r>
            <a:endParaRPr lang="en-US" sz="1250" b="1" dirty="0"/>
          </a:p>
        </p:txBody>
      </p:sp>
      <p:sp>
        <p:nvSpPr>
          <p:cNvPr id="12" name="Text 6"/>
          <p:cNvSpPr/>
          <p:nvPr/>
        </p:nvSpPr>
        <p:spPr>
          <a:xfrm>
            <a:off x="4327550" y="2693279"/>
            <a:ext cx="4320332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50" dirty="0">
                <a:ea typeface="Roboto" pitchFamily="34" charset="-122"/>
                <a:cs typeface="Roboto" pitchFamily="34" charset="-120"/>
              </a:rPr>
              <a:t>Miglioramento del profilo lipidico: riduzione LDL, trigliceridi e aumento HDL.</a:t>
            </a:r>
            <a:endParaRPr lang="en-US" sz="10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73189" y="2883836"/>
            <a:ext cx="256952" cy="25695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327550" y="2940093"/>
            <a:ext cx="4320332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ea typeface="Raleway" pitchFamily="34" charset="-122"/>
                <a:cs typeface="Raleway" pitchFamily="34" charset="-120"/>
              </a:rPr>
              <a:t>OSAS</a:t>
            </a:r>
            <a:endParaRPr lang="en-US" sz="1250" b="1" dirty="0"/>
          </a:p>
        </p:txBody>
      </p:sp>
      <p:sp>
        <p:nvSpPr>
          <p:cNvPr id="15" name="Text 8"/>
          <p:cNvSpPr/>
          <p:nvPr/>
        </p:nvSpPr>
        <p:spPr>
          <a:xfrm>
            <a:off x="4327550" y="3140788"/>
            <a:ext cx="4320332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50" dirty="0">
                <a:ea typeface="Roboto" pitchFamily="34" charset="-122"/>
                <a:cs typeface="Roboto" pitchFamily="34" charset="-120"/>
              </a:rPr>
              <a:t>Riduzione degli episodi apnoici proporzionale al calo ponderale ottenuto.</a:t>
            </a:r>
            <a:endParaRPr lang="en-US" sz="105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189" y="3427028"/>
            <a:ext cx="4777314" cy="162790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8" y="562517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750" b="1" dirty="0">
                <a:ea typeface="Raleway" pitchFamily="34" charset="-122"/>
                <a:cs typeface="Raleway" pitchFamily="34" charset="-120"/>
              </a:rPr>
              <a:t>Raccomandazioni SICOB — Terapia Endoscopica Bariatrica</a:t>
            </a:r>
            <a:endParaRPr lang="en-US" sz="2750" b="1" dirty="0"/>
          </a:p>
        </p:txBody>
      </p:sp>
      <p:sp>
        <p:nvSpPr>
          <p:cNvPr id="5" name="Text 2"/>
          <p:cNvSpPr/>
          <p:nvPr/>
        </p:nvSpPr>
        <p:spPr>
          <a:xfrm>
            <a:off x="4259837" y="1356128"/>
            <a:ext cx="4608945" cy="3262050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Autofit/>
          </a:bodyPr>
          <a:lstStyle/>
          <a:p>
            <a:pPr algn="ctr">
              <a:lnSpc>
                <a:spcPct val="133000"/>
              </a:lnSpc>
              <a:buSzPct val="100000"/>
            </a:pPr>
            <a:endParaRPr lang="en-US" sz="1400" b="1" dirty="0" smtClean="0">
              <a:ea typeface="Roboto Bold" pitchFamily="34" charset="-122"/>
              <a:cs typeface="Roboto Bold" pitchFamily="34" charset="-120"/>
            </a:endParaRPr>
          </a:p>
          <a:p>
            <a:pPr algn="ctr">
              <a:lnSpc>
                <a:spcPct val="133000"/>
              </a:lnSpc>
              <a:buSzPct val="100000"/>
            </a:pPr>
            <a:r>
              <a:rPr lang="en-US" sz="1400" b="1" dirty="0" err="1">
                <a:ea typeface="Roboto Bold" pitchFamily="34" charset="-122"/>
                <a:cs typeface="Roboto Bold" pitchFamily="34" charset="-120"/>
              </a:rPr>
              <a:t>Linee</a:t>
            </a:r>
            <a:r>
              <a:rPr lang="en-US" sz="1400" b="1" dirty="0">
                <a:ea typeface="Roboto Bold" pitchFamily="34" charset="-122"/>
                <a:cs typeface="Roboto Bold" pitchFamily="34" charset="-120"/>
              </a:rPr>
              <a:t> </a:t>
            </a:r>
            <a:r>
              <a:rPr lang="en-US" sz="1400" b="1" dirty="0" err="1">
                <a:ea typeface="Roboto Bold" pitchFamily="34" charset="-122"/>
                <a:cs typeface="Roboto Bold" pitchFamily="34" charset="-120"/>
              </a:rPr>
              <a:t>Guida</a:t>
            </a:r>
            <a:r>
              <a:rPr lang="en-US" sz="1400" b="1" dirty="0">
                <a:ea typeface="Roboto Bold" pitchFamily="34" charset="-122"/>
                <a:cs typeface="Roboto Bold" pitchFamily="34" charset="-120"/>
              </a:rPr>
              <a:t> SICOB 2023</a:t>
            </a:r>
          </a:p>
          <a:p>
            <a:pPr algn="ctr">
              <a:lnSpc>
                <a:spcPct val="133000"/>
              </a:lnSpc>
              <a:buSzPct val="100000"/>
            </a:pPr>
            <a:endParaRPr lang="en-US" sz="1400" b="1" dirty="0">
              <a:ea typeface="Roboto Bold" pitchFamily="34" charset="-122"/>
              <a:cs typeface="Roboto Bold" pitchFamily="34" charset="-120"/>
            </a:endParaRPr>
          </a:p>
          <a:p>
            <a:pPr algn="ctr">
              <a:lnSpc>
                <a:spcPct val="133000"/>
              </a:lnSpc>
              <a:buSzPct val="100000"/>
            </a:pPr>
            <a:r>
              <a:rPr lang="en-US" sz="1400" b="1" dirty="0" err="1" smtClean="0">
                <a:ea typeface="Roboto Bold" pitchFamily="34" charset="-122"/>
                <a:cs typeface="Roboto Bold" pitchFamily="34" charset="-120"/>
              </a:rPr>
              <a:t>Raccomandazione</a:t>
            </a:r>
            <a:r>
              <a:rPr lang="en-US" sz="1400" b="1" dirty="0" smtClean="0">
                <a:ea typeface="Roboto Bold" pitchFamily="34" charset="-122"/>
                <a:cs typeface="Roboto Bold" pitchFamily="34" charset="-120"/>
              </a:rPr>
              <a:t> </a:t>
            </a:r>
            <a:r>
              <a:rPr lang="en-US" sz="1400" b="1" dirty="0">
                <a:ea typeface="Roboto Bold" pitchFamily="34" charset="-122"/>
                <a:cs typeface="Roboto Bold" pitchFamily="34" charset="-120"/>
              </a:rPr>
              <a:t>principale:</a:t>
            </a:r>
            <a:r>
              <a:rPr lang="en-US" sz="14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400" i="1" dirty="0">
                <a:ea typeface="Roboto" pitchFamily="34" charset="-122"/>
                <a:cs typeface="Roboto" pitchFamily="34" charset="-120"/>
              </a:rPr>
              <a:t>Si suggerisce</a:t>
            </a:r>
            <a:r>
              <a:rPr lang="en-US" sz="1400" dirty="0">
                <a:ea typeface="Roboto" pitchFamily="34" charset="-122"/>
                <a:cs typeface="Roboto" pitchFamily="34" charset="-120"/>
              </a:rPr>
              <a:t> l'impiego della endoscopia bariatrica primaria nei pazienti con </a:t>
            </a:r>
            <a:r>
              <a:rPr lang="en-US" sz="1400" b="1" dirty="0">
                <a:ea typeface="Roboto Bold" pitchFamily="34" charset="-122"/>
                <a:cs typeface="Roboto Bold" pitchFamily="34" charset="-120"/>
              </a:rPr>
              <a:t>BMI ≥ 30 kg/m²</a:t>
            </a:r>
            <a:r>
              <a:rPr lang="en-US" sz="1400" dirty="0">
                <a:ea typeface="Roboto" pitchFamily="34" charset="-122"/>
                <a:cs typeface="Roboto" pitchFamily="34" charset="-120"/>
              </a:rPr>
              <a:t> </a:t>
            </a:r>
            <a:endParaRPr lang="en-US" sz="1400" dirty="0"/>
          </a:p>
          <a:p>
            <a:pPr algn="ctr">
              <a:lnSpc>
                <a:spcPct val="133000"/>
              </a:lnSpc>
              <a:buSzPct val="100000"/>
            </a:pPr>
            <a:r>
              <a:rPr lang="en-US" sz="1400" b="1" dirty="0">
                <a:ea typeface="Roboto Bold" pitchFamily="34" charset="-122"/>
                <a:cs typeface="Roboto Bold" pitchFamily="34" charset="-120"/>
              </a:rPr>
              <a:t>Posizionamento clinico:</a:t>
            </a:r>
            <a:r>
              <a:rPr lang="en-US" sz="1400" dirty="0">
                <a:ea typeface="Roboto" pitchFamily="34" charset="-122"/>
                <a:cs typeface="Roboto" pitchFamily="34" charset="-120"/>
              </a:rPr>
              <a:t> Approccio </a:t>
            </a:r>
            <a:r>
              <a:rPr lang="en-US" sz="1400" i="1" dirty="0">
                <a:ea typeface="Roboto" pitchFamily="34" charset="-122"/>
                <a:cs typeface="Roboto" pitchFamily="34" charset="-120"/>
              </a:rPr>
              <a:t>intermedio</a:t>
            </a:r>
            <a:r>
              <a:rPr lang="en-US" sz="1400" dirty="0">
                <a:ea typeface="Roboto" pitchFamily="34" charset="-122"/>
                <a:cs typeface="Roboto" pitchFamily="34" charset="-120"/>
              </a:rPr>
              <a:t> tra la terapia medica ottimale e l'intervento chirurgico bariatrico, per pazienti non candidati o non desiderosi della chirurgia.</a:t>
            </a:r>
            <a:endParaRPr lang="en-US" sz="1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84" y="1614746"/>
            <a:ext cx="3953452" cy="33878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403" y="3935996"/>
            <a:ext cx="4863814" cy="53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684972" y="484132"/>
            <a:ext cx="789831" cy="215354"/>
          </a:xfrm>
          <a:prstGeom prst="roundRect">
            <a:avLst>
              <a:gd name="adj" fmla="val 22119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3781574" y="547527"/>
            <a:ext cx="1076920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ea typeface="Roboto" pitchFamily="34" charset="-122"/>
                <a:cs typeface="Roboto" pitchFamily="34" charset="-120"/>
              </a:rPr>
              <a:t>CAPITOLO 2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590137" y="325854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1B1B27"/>
                </a:solidFill>
                <a:ea typeface="Raleway" pitchFamily="34" charset="-122"/>
                <a:cs typeface="Raleway" pitchFamily="34" charset="-120"/>
              </a:rPr>
              <a:t>Scenari Clinici di Applicazione</a:t>
            </a:r>
            <a:endParaRPr lang="en-US" sz="2750" b="1" dirty="0"/>
          </a:p>
        </p:txBody>
      </p:sp>
      <p:sp>
        <p:nvSpPr>
          <p:cNvPr id="6" name="Text 3"/>
          <p:cNvSpPr/>
          <p:nvPr/>
        </p:nvSpPr>
        <p:spPr>
          <a:xfrm>
            <a:off x="3947828" y="849745"/>
            <a:ext cx="4882136" cy="574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ea typeface="Roboto" pitchFamily="34" charset="-122"/>
                <a:cs typeface="Roboto" pitchFamily="34" charset="-120"/>
              </a:rPr>
              <a:t>Quando e per chi scegliere l'approccio endoscopico bariatrico nella pratica </a:t>
            </a:r>
            <a:r>
              <a:rPr lang="en-US" sz="1200" dirty="0" err="1">
                <a:ea typeface="Roboto" pitchFamily="34" charset="-122"/>
                <a:cs typeface="Roboto" pitchFamily="34" charset="-120"/>
              </a:rPr>
              <a:t>clinica</a:t>
            </a:r>
            <a:r>
              <a:rPr lang="en-US" sz="12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200" dirty="0" err="1" smtClean="0">
                <a:ea typeface="Roboto" pitchFamily="34" charset="-122"/>
                <a:cs typeface="Roboto" pitchFamily="34" charset="-120"/>
              </a:rPr>
              <a:t>quotidiana</a:t>
            </a:r>
            <a:r>
              <a:rPr lang="en-US" sz="1200" dirty="0" smtClean="0">
                <a:ea typeface="Roboto" pitchFamily="34" charset="-122"/>
                <a:cs typeface="Roboto" pitchFamily="34" charset="-120"/>
              </a:rPr>
              <a:t>?</a:t>
            </a:r>
            <a:endParaRPr lang="en-US" sz="12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509" y="1531585"/>
            <a:ext cx="3620653" cy="336443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3484585" y="1614723"/>
            <a:ext cx="182632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BMI </a:t>
            </a:r>
          </a:p>
          <a:p>
            <a:pPr algn="ctr"/>
            <a:r>
              <a:rPr lang="it-IT" sz="1600" dirty="0" smtClean="0"/>
              <a:t> </a:t>
            </a:r>
            <a:r>
              <a:rPr lang="it-IT" sz="1600" dirty="0" err="1" smtClean="0"/>
              <a:t>Comorbidità</a:t>
            </a:r>
            <a:endParaRPr lang="it-IT" sz="1600" dirty="0" smtClean="0"/>
          </a:p>
          <a:p>
            <a:pPr algn="ctr"/>
            <a:r>
              <a:rPr lang="it-IT" sz="1600" dirty="0" smtClean="0"/>
              <a:t>Pregressi Tentativi </a:t>
            </a:r>
          </a:p>
          <a:p>
            <a:pPr algn="ctr"/>
            <a:r>
              <a:rPr lang="it-IT" sz="1600" dirty="0" smtClean="0"/>
              <a:t>Primo </a:t>
            </a:r>
            <a:r>
              <a:rPr lang="it-IT" sz="1600" dirty="0"/>
              <a:t>A</a:t>
            </a:r>
            <a:r>
              <a:rPr lang="it-IT" sz="1600" dirty="0" smtClean="0"/>
              <a:t>pproccio</a:t>
            </a:r>
          </a:p>
          <a:p>
            <a:pPr algn="ctr"/>
            <a:r>
              <a:rPr lang="it-IT" sz="1600" dirty="0" smtClean="0"/>
              <a:t>Preparazione Psicologica</a:t>
            </a:r>
          </a:p>
          <a:p>
            <a:pPr algn="ctr"/>
            <a:r>
              <a:rPr lang="it-IT" sz="1600" dirty="0" smtClean="0"/>
              <a:t>Motivazione del Paziente</a:t>
            </a:r>
          </a:p>
          <a:p>
            <a:pPr algn="ctr"/>
            <a:r>
              <a:rPr lang="it-IT" sz="1600" dirty="0" smtClean="0"/>
              <a:t>Supporto Familiare </a:t>
            </a:r>
          </a:p>
          <a:p>
            <a:pPr algn="ctr"/>
            <a:r>
              <a:rPr lang="it-IT" sz="1600" dirty="0" smtClean="0"/>
              <a:t>Stile di Vita </a:t>
            </a:r>
          </a:p>
          <a:p>
            <a:pPr algn="ctr"/>
            <a:r>
              <a:rPr lang="it-IT" sz="1600" dirty="0" smtClean="0"/>
              <a:t>Terapia Primaria o Combinata </a:t>
            </a:r>
          </a:p>
          <a:p>
            <a:pPr algn="ctr"/>
            <a:r>
              <a:rPr lang="it-IT" sz="1600" dirty="0" smtClean="0"/>
              <a:t>Percorso </a:t>
            </a:r>
            <a:r>
              <a:rPr lang="it-IT" sz="1600" dirty="0" err="1" smtClean="0"/>
              <a:t>Bariatrico</a:t>
            </a:r>
            <a:endParaRPr lang="it-IT" sz="1600" dirty="0" smtClean="0"/>
          </a:p>
          <a:p>
            <a:pPr algn="ctr"/>
            <a:endParaRPr lang="it-IT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=""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6314" y="4313384"/>
            <a:ext cx="4655127" cy="387927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dirty="0" smtClean="0">
                <a:solidFill>
                  <a:srgbClr val="2918A8"/>
                </a:solidFill>
              </a:rPr>
              <a:t>Grazie per </a:t>
            </a:r>
            <a:r>
              <a:rPr lang="it-IT" sz="3600" dirty="0" smtClean="0">
                <a:solidFill>
                  <a:srgbClr val="2918A8"/>
                </a:solidFill>
              </a:rPr>
              <a:t>l’Attenzione</a:t>
            </a:r>
            <a:r>
              <a:rPr lang="it-IT" sz="3600" dirty="0" smtClean="0">
                <a:solidFill>
                  <a:srgbClr val="2918A8"/>
                </a:solidFill>
              </a:rPr>
              <a:t>!</a:t>
            </a:r>
            <a:endParaRPr lang="it-IT" sz="3600" dirty="0">
              <a:solidFill>
                <a:srgbClr val="2918A8"/>
              </a:solidFill>
            </a:endParaRPr>
          </a:p>
        </p:txBody>
      </p:sp>
      <p:pic>
        <p:nvPicPr>
          <p:cNvPr id="1026" name="Picture 2" descr="C:\Users\Intel\Desktop\FILE_PISA\F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442" y="292122"/>
            <a:ext cx="5002999" cy="375224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99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484</Words>
  <Application>Microsoft Office PowerPoint</Application>
  <PresentationFormat>Presentazione su schermo (16:9)</PresentationFormat>
  <Paragraphs>86</Paragraphs>
  <Slides>13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Arial</vt:lpstr>
      <vt:lpstr>Raleway</vt:lpstr>
      <vt:lpstr>Roboto Bold</vt:lpstr>
      <vt:lpstr>Calibri</vt:lpstr>
      <vt:lpstr>Roboto</vt:lpstr>
      <vt:lpstr>Office Theme</vt:lpstr>
      <vt:lpstr>Endoscopia Bariatrica: Linee Guida e Scelta del Paziente Corretto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Intel</dc:creator>
  <cp:lastModifiedBy>*</cp:lastModifiedBy>
  <cp:revision>51</cp:revision>
  <dcterms:created xsi:type="dcterms:W3CDTF">2026-08-17T16:56:23Z</dcterms:created>
  <dcterms:modified xsi:type="dcterms:W3CDTF">2026-09-16T18:30:23Z</dcterms:modified>
</cp:coreProperties>
</file>